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920240"/>
            <a:ext cx="10515600" cy="2926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500" b="1">
                <a:solidFill>
                  <a:srgbClr val="9FB6D1"/>
                </a:solidFill>
                <a:latin typeface="Helvetica"/>
              </a:defRPr>
            </a:pPr>
            <a:r>
              <a:t>CEDAR MUTUAL AUTOMOBILE INSURANCE</a:t>
            </a:r>
          </a:p>
          <a:p>
            <a:pPr>
              <a:spcAft>
                <a:spcPts val="1400"/>
              </a:spcAft>
              <a:defRPr sz="4200" b="1">
                <a:solidFill>
                  <a:srgbClr val="FFFFFF"/>
                </a:solidFill>
                <a:latin typeface="Helvetica"/>
              </a:defRPr>
            </a:pPr>
            <a:r>
              <a:t>Auto Claim Lifecycle: Explaining Each Stage to the Customer</a:t>
            </a:r>
          </a:p>
          <a:p>
            <a:pPr>
              <a:spcAft>
                <a:spcPts val="1400"/>
              </a:spcAft>
              <a:defRPr sz="1900" b="0">
                <a:solidFill>
                  <a:srgbClr val="C9D7E6"/>
                </a:solidFill>
                <a:latin typeface="Helvetica"/>
              </a:defRPr>
            </a:pPr>
            <a:r>
              <a:t>Property &amp; Casualty Claims Academy · New adjuster and agency-partner onboarding · Module 3 of 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576072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100" b="0">
                <a:solidFill>
                  <a:srgbClr val="E3A9A2"/>
                </a:solidFill>
                <a:latin typeface="Helvetica"/>
              </a:defRPr>
            </a:pPr>
            <a:r>
              <a:t>FICTIONAL SPECIMEN — synthetic data, not a real document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MODULE OVERVIEW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What this module covers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By the end of this module you should be able to describe each claim stage in plain language, set an accurate expectation, and avoid the four statements we never make.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The five stages of an auto claim, from first notice of loss to resolution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What the customer sees and what the customer worries about at each stage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The documentation the file needs before the stage can advance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Contact cadence standards and who owns the next action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Four statements that must never be made, and the approved alternative for 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2 of 9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1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First notice of loss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claim file is created and receives a claim number. A claim number confirms that a report was received. It does not confirm that the loss is covered.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16276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06908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happens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the customer needs to hear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Documentation required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69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Loss is reported by phone, app, or agency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You have a claim number and a named contact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Date, time, location, description of loss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69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Coverage is verified against the policy in force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We are confirming the policy that was in effect that day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Policy number, effective dates, listed vehicle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6908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Claim is routed to a handling unit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Here is who will call you and when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Assigned adjuster, unit, contact route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Never say: “You're covered.” Say instead: “Your claim is reported and we are reviewing coverage.”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3 of 9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2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Assignment and first contact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An adjuster or claim team takes ownership and makes contact within the published standard.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7120"/>
                <a:gridCol w="3627120"/>
                <a:gridCol w="362712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Element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Standard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Who owns it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First contact attempt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Within 1 business day of assignment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Assigned adjuster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Contact method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Customer's stated preference on the loss report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Assigned adjuster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Explanation of next steps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On the first substantive contact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Assigned adjuster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Documented contact attempts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Every attempt logged in the file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Assigned adjuster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Assignment is an operational step. It does not decide coverage, liability, or payment.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4 of 9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3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Investigation and information gathering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This is the stage customers find longest and least visible, so it needs the clearest explanation of what we are doing and what we need from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139696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Photographs of the damage and the loss scene, where available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Repair estimates, or an appraisal or inspection arranged by the claim team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Recorded or written statements from the insured and available witnesses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Police report, incident report, or other third-party documentation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Medical or wage documentation when an injury claim is part of the file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Prior damage history relevant to the vehicle areas being claimed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Explain what is needed, why it is needed, and what happens once it arrives. Do not estimate a completion date you do not control.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5 of 9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4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Evaluation and written decision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The facts developed in the investigation are compared against the policy language and applicable state requirements. The decision is then issued in writing.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Possible outcome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What the written decision states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Covered, payment issued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Amount, payee, deductible applied, and how the amount was calculated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Covered in part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Which portions are covered, which are not, and the specific policy basis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Not covered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The policy provision relied on and the customer's review and appeal options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Investigation continues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What information is still outstanding and who is responsible for obtaining it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The written communication controls the amounts, reasons, rights, and deadlines. A verbal summary never replaces 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6 of 9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STAGE 5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Resolution and closing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481328"/>
            <a:ext cx="110642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500" b="0">
                <a:solidFill>
                  <a:srgbClr val="45596D"/>
                </a:solidFill>
                <a:latin typeface="Helvetica"/>
              </a:defRPr>
            </a:pPr>
            <a:r>
              <a:t>Payment, repair completion, salvage or subrogation activity, and file closure.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40080" y="2139696"/>
          <a:ext cx="10881360" cy="27797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397110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Activity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Customer-facing explanation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Payment issued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How the payment is delivered and who it is payable to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Deductible applied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Why the deductible was subtracted and when it may be recovered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Repair completion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What the shop guarantees and who to call about repair quality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Subrogation pursued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We may seek recovery from another party; this can take months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397110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Supplement requested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Repairs revealed additional damage; the estimate is revised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9711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File closed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What reopening the file requires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7 of 9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COMPLIANCE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Four statements we never make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40080" y="1481328"/>
          <a:ext cx="10881360" cy="201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40680"/>
                <a:gridCol w="5440680"/>
              </a:tblGrid>
              <a:tr h="4023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Never say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</a:defRPr>
                      </a:pPr>
                      <a:r>
                        <a:t>Say instead</a:t>
                      </a:r>
                    </a:p>
                  </a:txBody>
                  <a:tcPr>
                    <a:solidFill>
                      <a:srgbClr val="1F4068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“You're definitely covered for this.”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“Coverage is being reviewed against your policy and the facts of the loss.”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“This will be paid by Friday.”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“Here is the next step and here is when I will update you.”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“That claim will raise your rates.”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“Rating is handled by underwriting; I can connect you with policy service.”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02336"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“The other driver was clearly at fault.”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150">
                          <a:solidFill>
                            <a:srgbClr val="15202B"/>
                          </a:solidFill>
                        </a:defRPr>
                      </a:pPr>
                      <a:r>
                        <a:t>“Liability is determined after the investigation and is stated in writing.”</a:t>
                      </a:r>
                    </a:p>
                  </a:txBody>
                  <a:tcPr>
                    <a:solidFill>
                      <a:srgbClr val="E8EDF3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Every commitment about coverage, amount, timing, fault, or rating must come from the written claim communication.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8 of 9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548640" y="1170432"/>
            <a:ext cx="11064240" cy="32004"/>
          </a:xfrm>
          <a:prstGeom prst="rect">
            <a:avLst/>
          </a:prstGeom>
          <a:solidFill>
            <a:srgbClr val="1F40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41148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  <a:defRPr sz="1100" b="1">
                <a:solidFill>
                  <a:srgbClr val="A0392F"/>
                </a:solidFill>
                <a:latin typeface="Helvetica"/>
              </a:defRPr>
            </a:pPr>
            <a:r>
              <a:t>KNOWLEDGE CHECK</a:t>
            </a:r>
          </a:p>
          <a:p>
            <a:pPr>
              <a:spcAft>
                <a:spcPts val="300"/>
              </a:spcAft>
              <a:defRPr sz="2700" b="1">
                <a:solidFill>
                  <a:srgbClr val="1F4068"/>
                </a:solidFill>
                <a:latin typeface="Helvetica"/>
              </a:defRPr>
            </a:pPr>
            <a:r>
              <a:t>Before you close this module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481328"/>
            <a:ext cx="1088136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Describe all five stages without using internal system names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State what a claim number does and does not confirm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List three items commonly requested during investigation and explain why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Name the document that controls amounts, reasons, rights, and deadlines</a:t>
            </a:r>
          </a:p>
          <a:p>
            <a:pPr>
              <a:spcAft>
                <a:spcPts val="1100"/>
              </a:spcAft>
              <a:defRPr sz="1500" b="0">
                <a:solidFill>
                  <a:srgbClr val="15202B"/>
                </a:solidFill>
                <a:latin typeface="Helvetica"/>
              </a:defRPr>
            </a:pPr>
            <a:r>
              <a:t>•  Give the approved alternative for each of the four prohibited statements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5742432"/>
            <a:ext cx="110642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200" b="1">
                <a:solidFill>
                  <a:srgbClr val="A0392F"/>
                </a:solidFill>
                <a:latin typeface="Helvetica"/>
              </a:defRPr>
            </a:pPr>
            <a:r>
              <a:t>Completing this module does not authorize independent coverage decisions. Escalate any coverage question to your unit manager.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26364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  <a:defRPr sz="1000" b="0">
                <a:solidFill>
                  <a:srgbClr val="45596D"/>
                </a:solidFill>
                <a:latin typeface="Helvetica"/>
              </a:defRPr>
            </a:pPr>
            <a:r>
              <a:t>CMA Claims Academy · Module 3 · Rev. 03/2027 · Internal training specimen   |   Cedar Mutual Automobile Insurance   |   Slide 9 of 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